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1" r:id="rId5"/>
  </p:sldIdLst>
  <p:sldSz cx="9144000" cy="6858000" type="screen4x3"/>
  <p:notesSz cx="6858000" cy="91440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FF66"/>
    <a:srgbClr val="FFFF66"/>
    <a:srgbClr val="FFFF99"/>
    <a:srgbClr val="B2B54B"/>
    <a:srgbClr val="C5E7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54" y="4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>
            <a:extLst>
              <a:ext uri="{FF2B5EF4-FFF2-40B4-BE49-F238E27FC236}">
                <a16:creationId xmlns:a16="http://schemas.microsoft.com/office/drawing/2014/main" id="{0A1742AB-5FDF-F08C-E004-83F8C3F24B12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533400" y="763588"/>
            <a:ext cx="6702425" cy="377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5D75493A-6105-65B9-0933-9AE9125BAF8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369708C-901C-4E7F-1636-37F910C6338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3E6C4812-DB0F-8E65-ECD9-12CAB398B9B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F4BB1E78-7A98-41B1-DC05-39AC85A0528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DejaVu Sans" charset="0"/>
                <a:cs typeface="DejaVu San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7C2B6D90-2A93-07C6-AD5A-33FA2655FE8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1B517F2A-41F9-43F8-8967-ACA80080498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6">
            <a:extLst>
              <a:ext uri="{FF2B5EF4-FFF2-40B4-BE49-F238E27FC236}">
                <a16:creationId xmlns:a16="http://schemas.microsoft.com/office/drawing/2014/main" id="{49EBEEE2-2FBA-FEEF-FAAF-0D0BBDEEB26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32C826F-FD99-4F3D-A578-3E23A7EE09D0}" type="slidenum">
              <a:rPr lang="en-US" altLang="en-US" sz="1400"/>
              <a:pPr>
                <a:spcBef>
                  <a:spcPct val="0"/>
                </a:spcBef>
              </a:pPr>
              <a:t>1</a:t>
            </a:fld>
            <a:endParaRPr lang="en-US" altLang="en-US" sz="1400"/>
          </a:p>
        </p:txBody>
      </p:sp>
      <p:sp>
        <p:nvSpPr>
          <p:cNvPr id="8195" name="Rectangle 1">
            <a:extLst>
              <a:ext uri="{FF2B5EF4-FFF2-40B4-BE49-F238E27FC236}">
                <a16:creationId xmlns:a16="http://schemas.microsoft.com/office/drawing/2014/main" id="{3E86EAE2-126A-56CC-DF7A-F29437FD5E4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6" name="Rectangle 2">
            <a:extLst>
              <a:ext uri="{FF2B5EF4-FFF2-40B4-BE49-F238E27FC236}">
                <a16:creationId xmlns:a16="http://schemas.microsoft.com/office/drawing/2014/main" id="{C25CB985-0EFB-BC2F-9AD6-0849DC929D4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6">
            <a:extLst>
              <a:ext uri="{FF2B5EF4-FFF2-40B4-BE49-F238E27FC236}">
                <a16:creationId xmlns:a16="http://schemas.microsoft.com/office/drawing/2014/main" id="{AFBBF7C6-6817-68FA-77D7-4FA961B7C40E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C4393F4-1EF2-40BF-B04A-CE551194E95E}" type="slidenum">
              <a:rPr lang="en-US" altLang="en-US" sz="1400"/>
              <a:pPr>
                <a:spcBef>
                  <a:spcPct val="0"/>
                </a:spcBef>
              </a:pPr>
              <a:t>2</a:t>
            </a:fld>
            <a:endParaRPr lang="en-US" altLang="en-US" sz="1400"/>
          </a:p>
        </p:txBody>
      </p:sp>
      <p:sp>
        <p:nvSpPr>
          <p:cNvPr id="9219" name="Rectangle 1">
            <a:extLst>
              <a:ext uri="{FF2B5EF4-FFF2-40B4-BE49-F238E27FC236}">
                <a16:creationId xmlns:a16="http://schemas.microsoft.com/office/drawing/2014/main" id="{71B83CA4-B307-D414-D160-C21B36736D1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1E472C86-E9BD-C117-EE40-DA8B004CDBA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9221" name="AutoShape 3">
            <a:extLst>
              <a:ext uri="{FF2B5EF4-FFF2-40B4-BE49-F238E27FC236}">
                <a16:creationId xmlns:a16="http://schemas.microsoft.com/office/drawing/2014/main" id="{601BBFE0-A3F4-3EE6-4D7F-377B047D8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custGeom>
            <a:avLst/>
            <a:gdLst>
              <a:gd name="T0" fmla="*/ 2971800 w 2971800"/>
              <a:gd name="T1" fmla="*/ 228600 h 457200"/>
              <a:gd name="T2" fmla="*/ 1485900 w 2971800"/>
              <a:gd name="T3" fmla="*/ 457200 h 457200"/>
              <a:gd name="T4" fmla="*/ 0 w 2971800"/>
              <a:gd name="T5" fmla="*/ 228600 h 457200"/>
              <a:gd name="T6" fmla="*/ 1485900 w 2971800"/>
              <a:gd name="T7" fmla="*/ 0 h 4572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971800"/>
              <a:gd name="T13" fmla="*/ 0 h 457200"/>
              <a:gd name="T14" fmla="*/ 2971800 w 2971800"/>
              <a:gd name="T15" fmla="*/ 457200 h 457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971800" h="4572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eaLnBrk="1">
              <a:spcBef>
                <a:spcPct val="0"/>
              </a:spcBef>
            </a:pPr>
            <a:fld id="{2314ACAC-BD2A-46BB-BBA7-A3C5A6ED9FCC}" type="slidenum">
              <a:rPr lang="en-US" altLang="en-US">
                <a:latin typeface="Calibri" panose="020F0502020204030204" pitchFamily="34" charset="0"/>
              </a:rPr>
              <a:pPr algn="r" eaLnBrk="1">
                <a:spcBef>
                  <a:spcPct val="0"/>
                </a:spcBef>
              </a:pPr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6">
            <a:extLst>
              <a:ext uri="{FF2B5EF4-FFF2-40B4-BE49-F238E27FC236}">
                <a16:creationId xmlns:a16="http://schemas.microsoft.com/office/drawing/2014/main" id="{0159E580-DB27-456D-9454-1137A09A52E7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105EBDD-ED4F-4437-8EED-C09DEFE1D349}" type="slidenum">
              <a:rPr lang="en-US" altLang="en-US" sz="1400"/>
              <a:pPr>
                <a:spcBef>
                  <a:spcPct val="0"/>
                </a:spcBef>
              </a:pPr>
              <a:t>3</a:t>
            </a:fld>
            <a:endParaRPr lang="en-US" altLang="en-US" sz="1400"/>
          </a:p>
        </p:txBody>
      </p:sp>
      <p:sp>
        <p:nvSpPr>
          <p:cNvPr id="10243" name="Rectangle 1">
            <a:extLst>
              <a:ext uri="{FF2B5EF4-FFF2-40B4-BE49-F238E27FC236}">
                <a16:creationId xmlns:a16="http://schemas.microsoft.com/office/drawing/2014/main" id="{16ACC44C-06AB-B1D4-9B05-72C761613F0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370013" y="763588"/>
            <a:ext cx="5030787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4" name="Rectangle 2">
            <a:extLst>
              <a:ext uri="{FF2B5EF4-FFF2-40B4-BE49-F238E27FC236}">
                <a16:creationId xmlns:a16="http://schemas.microsoft.com/office/drawing/2014/main" id="{A1D86464-7A4F-10DF-498E-E75B8A0B6CE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084E1A0-9CD3-E01E-6656-E420675E3E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1371600" y="763588"/>
            <a:ext cx="5026025" cy="3770312"/>
          </a:xfrm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606386D9-DC10-E42A-01DB-16901D9D5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IN" altLang="en-US">
              <a:latin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48B378-F66C-C28A-CFFC-1E92270BDF7C}"/>
              </a:ext>
            </a:extLst>
          </p:cNvPr>
          <p:cNvSpPr>
            <a:spLocks noGrp="1"/>
          </p:cNvSpPr>
          <p:nvPr>
            <p:ph type="sldNum" sz="quarter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defTabSz="914400" hangingPunct="1">
              <a:lnSpc>
                <a:spcPct val="100000"/>
              </a:lnSpc>
              <a:buClrTx/>
              <a:buSzTx/>
              <a:buFontTx/>
              <a:buNone/>
              <a:tabLst/>
            </a:pPr>
            <a:fld id="{CDFC9F1A-DCA8-4404-91FC-0EAD779AC64A}" type="slidenum">
              <a:rPr lang="en-IN" altLang="en-US" sz="1200">
                <a:solidFill>
                  <a:srgbClr val="000000"/>
                </a:solidFill>
                <a:latin typeface="Calibri" panose="020F0502020204030204" pitchFamily="34" charset="0"/>
              </a:rPr>
              <a:pPr defTabSz="914400" hangingPunct="1">
                <a:lnSpc>
                  <a:spcPct val="100000"/>
                </a:lnSpc>
                <a:buClrTx/>
                <a:buSzTx/>
                <a:buFontTx/>
                <a:buNone/>
                <a:tabLst/>
              </a:pPr>
              <a:t>4</a:t>
            </a:fld>
            <a:endParaRPr lang="en-IN" altLang="en-US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0355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67090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5813" cy="53070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3070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32113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F:\Kfin\PPT &amp; Email Signature\ppt1\Kfin-2021PPT-2-03.png">
            <a:extLst>
              <a:ext uri="{FF2B5EF4-FFF2-40B4-BE49-F238E27FC236}">
                <a16:creationId xmlns:a16="http://schemas.microsoft.com/office/drawing/2014/main" id="{19251958-8937-1617-B9A2-557035657A0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82832"/>
          <a:stretch>
            <a:fillRect/>
          </a:stretch>
        </p:blipFill>
        <p:spPr bwMode="auto">
          <a:xfrm>
            <a:off x="0" y="-36513"/>
            <a:ext cx="9144000" cy="1177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4" descr="F:\Kfin\Kfin New Logo\Kfintech_Logo_kit[23]\LOGO_WHITE.png">
            <a:extLst>
              <a:ext uri="{FF2B5EF4-FFF2-40B4-BE49-F238E27FC236}">
                <a16:creationId xmlns:a16="http://schemas.microsoft.com/office/drawing/2014/main" id="{B1F017C6-17A4-D48E-86A9-CAC73375D9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1200" y="290513"/>
            <a:ext cx="18319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ject 51">
            <a:extLst>
              <a:ext uri="{FF2B5EF4-FFF2-40B4-BE49-F238E27FC236}">
                <a16:creationId xmlns:a16="http://schemas.microsoft.com/office/drawing/2014/main" id="{957EF9A3-BA1B-26E6-D74C-645CE0B9A39C}"/>
              </a:ext>
            </a:extLst>
          </p:cNvPr>
          <p:cNvSpPr txBox="1"/>
          <p:nvPr userDrawn="1"/>
        </p:nvSpPr>
        <p:spPr>
          <a:xfrm>
            <a:off x="6913563" y="6572250"/>
            <a:ext cx="2128837" cy="93663"/>
          </a:xfrm>
          <a:prstGeom prst="rect">
            <a:avLst/>
          </a:prstGeom>
        </p:spPr>
        <p:txBody>
          <a:bodyPr lIns="0" tIns="5884" rIns="0" bIns="0">
            <a:spAutoFit/>
          </a:bodyPr>
          <a:lstStyle/>
          <a:p>
            <a:pPr marL="6537">
              <a:spcBef>
                <a:spcPts val="47"/>
              </a:spcBef>
              <a:defRPr/>
            </a:pPr>
            <a:r>
              <a:rPr sz="566" spc="8" dirty="0">
                <a:solidFill>
                  <a:srgbClr val="336699"/>
                </a:solidFill>
                <a:latin typeface="Arial"/>
                <a:cs typeface="Arial"/>
              </a:rPr>
              <a:t>© </a:t>
            </a:r>
            <a:r>
              <a:rPr sz="566" spc="20" dirty="0">
                <a:solidFill>
                  <a:srgbClr val="336699"/>
                </a:solidFill>
                <a:latin typeface="Arial"/>
                <a:cs typeface="Arial"/>
              </a:rPr>
              <a:t>202</a:t>
            </a:r>
            <a:r>
              <a:rPr lang="en-IN" sz="566" spc="20" dirty="0">
                <a:solidFill>
                  <a:srgbClr val="336699"/>
                </a:solidFill>
                <a:latin typeface="Arial"/>
                <a:cs typeface="Arial"/>
              </a:rPr>
              <a:t>2</a:t>
            </a:r>
            <a:r>
              <a:rPr sz="566" spc="20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566" dirty="0">
                <a:solidFill>
                  <a:srgbClr val="336699"/>
                </a:solidFill>
                <a:latin typeface="Arial"/>
                <a:cs typeface="Arial"/>
              </a:rPr>
              <a:t>KFIN </a:t>
            </a:r>
            <a:r>
              <a:rPr sz="566" spc="-5" dirty="0">
                <a:solidFill>
                  <a:srgbClr val="336699"/>
                </a:solidFill>
                <a:latin typeface="Arial"/>
                <a:cs typeface="Arial"/>
              </a:rPr>
              <a:t>TECHNOLOGIES </a:t>
            </a:r>
            <a:r>
              <a:rPr sz="566" spc="-20" dirty="0">
                <a:solidFill>
                  <a:srgbClr val="336699"/>
                </a:solidFill>
                <a:latin typeface="Arial"/>
                <a:cs typeface="Arial"/>
              </a:rPr>
              <a:t>LTD. </a:t>
            </a:r>
            <a:r>
              <a:rPr sz="566" spc="-13" dirty="0">
                <a:solidFill>
                  <a:srgbClr val="336699"/>
                </a:solidFill>
                <a:latin typeface="Arial"/>
                <a:cs typeface="Arial"/>
              </a:rPr>
              <a:t>ALL </a:t>
            </a:r>
            <a:r>
              <a:rPr sz="566" spc="-11" dirty="0">
                <a:solidFill>
                  <a:srgbClr val="336699"/>
                </a:solidFill>
                <a:latin typeface="Arial"/>
                <a:cs typeface="Arial"/>
              </a:rPr>
              <a:t>RIGHTS</a:t>
            </a:r>
            <a:r>
              <a:rPr sz="566" spc="39" dirty="0">
                <a:solidFill>
                  <a:srgbClr val="336699"/>
                </a:solidFill>
                <a:latin typeface="Arial"/>
                <a:cs typeface="Arial"/>
              </a:rPr>
              <a:t> </a:t>
            </a:r>
            <a:r>
              <a:rPr sz="566" spc="-13" dirty="0">
                <a:solidFill>
                  <a:srgbClr val="336699"/>
                </a:solidFill>
                <a:latin typeface="Arial"/>
                <a:cs typeface="Arial"/>
              </a:rPr>
              <a:t>RESERVED.</a:t>
            </a:r>
            <a:endParaRPr sz="566" dirty="0">
              <a:solidFill>
                <a:srgbClr val="336699"/>
              </a:solidFill>
              <a:latin typeface="Arial"/>
              <a:cs typeface="Arial"/>
            </a:endParaRPr>
          </a:p>
        </p:txBody>
      </p:sp>
      <p:sp>
        <p:nvSpPr>
          <p:cNvPr id="8" name="Title 46"/>
          <p:cNvSpPr>
            <a:spLocks noGrp="1"/>
          </p:cNvSpPr>
          <p:nvPr>
            <p:ph type="title"/>
          </p:nvPr>
        </p:nvSpPr>
        <p:spPr>
          <a:xfrm>
            <a:off x="313310" y="394390"/>
            <a:ext cx="5470499" cy="37327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Category  wise Data Security Control</a:t>
            </a:r>
          </a:p>
        </p:txBody>
      </p:sp>
      <p:sp>
        <p:nvSpPr>
          <p:cNvPr id="5" name="Holder 6">
            <a:extLst>
              <a:ext uri="{FF2B5EF4-FFF2-40B4-BE49-F238E27FC236}">
                <a16:creationId xmlns:a16="http://schemas.microsoft.com/office/drawing/2014/main" id="{6A0D5BFE-8F4C-28CF-D00C-EE82B247E9D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93688" y="6532563"/>
            <a:ext cx="328612" cy="166687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dirty="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IN"/>
              <a:t>Page 1</a:t>
            </a:r>
          </a:p>
        </p:txBody>
      </p:sp>
    </p:spTree>
    <p:extLst>
      <p:ext uri="{BB962C8B-B14F-4D97-AF65-F5344CB8AC3E}">
        <p14:creationId xmlns:p14="http://schemas.microsoft.com/office/powerpoint/2010/main" val="334441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932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3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3975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704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0671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31962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6425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07884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I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264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">
            <a:extLst>
              <a:ext uri="{FF2B5EF4-FFF2-40B4-BE49-F238E27FC236}">
                <a16:creationId xmlns:a16="http://schemas.microsoft.com/office/drawing/2014/main" id="{CA479C7F-2BE4-EE42-99A4-3FA053B6DE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0063" y="5945188"/>
            <a:ext cx="4940300" cy="920750"/>
          </a:xfrm>
          <a:custGeom>
            <a:avLst/>
            <a:gdLst>
              <a:gd name="T0" fmla="*/ 4940300 w 4940300"/>
              <a:gd name="T1" fmla="*/ 460375 h 920750"/>
              <a:gd name="T2" fmla="*/ 2470150 w 4940300"/>
              <a:gd name="T3" fmla="*/ 920750 h 920750"/>
              <a:gd name="T4" fmla="*/ 0 w 4940300"/>
              <a:gd name="T5" fmla="*/ 460375 h 920750"/>
              <a:gd name="T6" fmla="*/ 2470150 w 4940300"/>
              <a:gd name="T7" fmla="*/ 0 h 92075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4940300"/>
              <a:gd name="T13" fmla="*/ 0 h 920750"/>
              <a:gd name="T14" fmla="*/ 4940300 w 4940300"/>
              <a:gd name="T15" fmla="*/ 920750 h 9207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940300" h="920750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rgbClr val="9FCBDC">
              <a:alpha val="3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1027" name="AutoShape 2">
            <a:extLst>
              <a:ext uri="{FF2B5EF4-FFF2-40B4-BE49-F238E27FC236}">
                <a16:creationId xmlns:a16="http://schemas.microsoft.com/office/drawing/2014/main" id="{DFABEC6C-053A-88F6-13FB-A88C48870E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3690938 w 3690938"/>
              <a:gd name="T1" fmla="*/ 466725 h 933450"/>
              <a:gd name="T2" fmla="*/ 1845469 w 3690938"/>
              <a:gd name="T3" fmla="*/ 933450 h 933450"/>
              <a:gd name="T4" fmla="*/ 0 w 3690938"/>
              <a:gd name="T5" fmla="*/ 466725 h 933450"/>
              <a:gd name="T6" fmla="*/ 1845469 w 3690938"/>
              <a:gd name="T7" fmla="*/ 0 h 93345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3690938"/>
              <a:gd name="T13" fmla="*/ 0 h 933450"/>
              <a:gd name="T14" fmla="*/ 3690938 w 3690938"/>
              <a:gd name="T15" fmla="*/ 933450 h 93345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690938" h="933450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IN"/>
          </a:p>
        </p:txBody>
      </p:sp>
      <p:grpSp>
        <p:nvGrpSpPr>
          <p:cNvPr id="1028" name="Group 3">
            <a:extLst>
              <a:ext uri="{FF2B5EF4-FFF2-40B4-BE49-F238E27FC236}">
                <a16:creationId xmlns:a16="http://schemas.microsoft.com/office/drawing/2014/main" id="{5A5F8BFA-A513-E654-F3C3-CD8AE39FA96B}"/>
              </a:ext>
            </a:extLst>
          </p:cNvPr>
          <p:cNvGrpSpPr>
            <a:grpSpLocks/>
          </p:cNvGrpSpPr>
          <p:nvPr/>
        </p:nvGrpSpPr>
        <p:grpSpPr bwMode="auto">
          <a:xfrm>
            <a:off x="-12700" y="5784850"/>
            <a:ext cx="3413125" cy="1090613"/>
            <a:chOff x="-8" y="3644"/>
            <a:chExt cx="2150" cy="687"/>
          </a:xfrm>
        </p:grpSpPr>
        <p:pic>
          <p:nvPicPr>
            <p:cNvPr id="1032" name="Picture 4">
              <a:extLst>
                <a:ext uri="{FF2B5EF4-FFF2-40B4-BE49-F238E27FC236}">
                  <a16:creationId xmlns:a16="http://schemas.microsoft.com/office/drawing/2014/main" id="{079C477E-F7BF-E4F2-1D3C-9B097BA23D6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8" y="3644"/>
              <a:ext cx="2150" cy="6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33" name="AutoShape 5">
              <a:extLst>
                <a:ext uri="{FF2B5EF4-FFF2-40B4-BE49-F238E27FC236}">
                  <a16:creationId xmlns:a16="http://schemas.microsoft.com/office/drawing/2014/main" id="{ADB42A4A-F9E8-25F8-D707-BCD56BE8A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5" y="4045"/>
              <a:ext cx="1070" cy="226"/>
            </a:xfrm>
            <a:custGeom>
              <a:avLst/>
              <a:gdLst>
                <a:gd name="T0" fmla="*/ 1070 w 1070"/>
                <a:gd name="T1" fmla="*/ 113 h 226"/>
                <a:gd name="T2" fmla="*/ 535 w 1070"/>
                <a:gd name="T3" fmla="*/ 226 h 226"/>
                <a:gd name="T4" fmla="*/ 0 w 1070"/>
                <a:gd name="T5" fmla="*/ 113 h 226"/>
                <a:gd name="T6" fmla="*/ 535 w 1070"/>
                <a:gd name="T7" fmla="*/ 0 h 226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0 w 1070"/>
                <a:gd name="T13" fmla="*/ 0 h 226"/>
                <a:gd name="T14" fmla="*/ 1070 w 1070"/>
                <a:gd name="T15" fmla="*/ 226 h 22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070" h="226">
                  <a:moveTo>
                    <a:pt x="0" y="0"/>
                  </a:moveTo>
                  <a:lnTo>
                    <a:pt x="21600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close/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IN"/>
            </a:p>
          </p:txBody>
        </p:sp>
      </p:grpSp>
      <p:pic>
        <p:nvPicPr>
          <p:cNvPr id="1029" name="Picture 6">
            <a:extLst>
              <a:ext uri="{FF2B5EF4-FFF2-40B4-BE49-F238E27FC236}">
                <a16:creationId xmlns:a16="http://schemas.microsoft.com/office/drawing/2014/main" id="{CF7DD891-F09D-5375-157E-56EB3C01D8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5772150"/>
            <a:ext cx="3421063" cy="110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030" name="Rectangle 7">
            <a:extLst>
              <a:ext uri="{FF2B5EF4-FFF2-40B4-BE49-F238E27FC236}">
                <a16:creationId xmlns:a16="http://schemas.microsoft.com/office/drawing/2014/main" id="{4CB27490-549C-613B-3974-2637156D77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80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31" name="Rectangle 8">
            <a:extLst>
              <a:ext uri="{FF2B5EF4-FFF2-40B4-BE49-F238E27FC236}">
                <a16:creationId xmlns:a16="http://schemas.microsoft.com/office/drawing/2014/main" id="{0ADDBFD3-C06A-35AC-57F4-9D7733252A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8013" cy="397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28448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dt="0"/>
  <p:txStyles>
    <p:titleStyle>
      <a:lvl1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algn="ctr" defTabSz="457200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57200" rtl="0" eaLnBrk="0" fontAlgn="base" hangingPunct="0">
        <a:lnSpc>
          <a:spcPct val="93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lnSpc>
          <a:spcPct val="93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ct val="93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lnSpc>
          <a:spcPct val="93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36">
            <a:extLst>
              <a:ext uri="{FF2B5EF4-FFF2-40B4-BE49-F238E27FC236}">
                <a16:creationId xmlns:a16="http://schemas.microsoft.com/office/drawing/2014/main" id="{56C6E6BB-55FC-0B4F-C437-30BA93232D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6324600"/>
            <a:ext cx="4076700" cy="304800"/>
          </a:xfrm>
          <a:custGeom>
            <a:avLst/>
            <a:gdLst>
              <a:gd name="T0" fmla="*/ 4076700 w 4076700"/>
              <a:gd name="T1" fmla="*/ 152400 h 304800"/>
              <a:gd name="T2" fmla="*/ 2038350 w 4076700"/>
              <a:gd name="T3" fmla="*/ 304800 h 304800"/>
              <a:gd name="T4" fmla="*/ 0 w 4076700"/>
              <a:gd name="T5" fmla="*/ 152400 h 304800"/>
              <a:gd name="T6" fmla="*/ 2038350 w 4076700"/>
              <a:gd name="T7" fmla="*/ 0 h 304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4076700"/>
              <a:gd name="T13" fmla="*/ 0 h 304800"/>
              <a:gd name="T14" fmla="*/ 4076700 w 4076700"/>
              <a:gd name="T15" fmla="*/ 304800 h 30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76700" h="3048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/>
          <a:p>
            <a:endParaRPr lang="en-IN"/>
          </a:p>
        </p:txBody>
      </p:sp>
      <p:sp>
        <p:nvSpPr>
          <p:cNvPr id="3075" name="AutoShape 48">
            <a:extLst>
              <a:ext uri="{FF2B5EF4-FFF2-40B4-BE49-F238E27FC236}">
                <a16:creationId xmlns:a16="http://schemas.microsoft.com/office/drawing/2014/main" id="{60EB435E-04CC-91DE-6562-B3ADFA0806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" y="2863850"/>
            <a:ext cx="1433513" cy="639763"/>
          </a:xfrm>
          <a:custGeom>
            <a:avLst/>
            <a:gdLst>
              <a:gd name="T0" fmla="*/ 2147483647 w 903"/>
              <a:gd name="T1" fmla="*/ 2147483647 h 403"/>
              <a:gd name="T2" fmla="*/ 2147483647 w 903"/>
              <a:gd name="T3" fmla="*/ 2147483647 h 403"/>
              <a:gd name="T4" fmla="*/ 0 w 903"/>
              <a:gd name="T5" fmla="*/ 2147483647 h 403"/>
              <a:gd name="T6" fmla="*/ 2147483647 w 903"/>
              <a:gd name="T7" fmla="*/ 0 h 403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903"/>
              <a:gd name="T13" fmla="*/ 0 h 403"/>
              <a:gd name="T14" fmla="*/ 903 w 903"/>
              <a:gd name="T15" fmla="*/ 403 h 40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03" h="403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28080" tIns="28080" rIns="28080" bIns="28080" anchor="ctr"/>
          <a:lstStyle/>
          <a:p>
            <a:endParaRPr lang="en-IN"/>
          </a:p>
        </p:txBody>
      </p:sp>
      <p:pic>
        <p:nvPicPr>
          <p:cNvPr id="3076" name="Picture 1">
            <a:extLst>
              <a:ext uri="{FF2B5EF4-FFF2-40B4-BE49-F238E27FC236}">
                <a16:creationId xmlns:a16="http://schemas.microsoft.com/office/drawing/2014/main" id="{7239480C-FF61-8483-E424-418DBBFBB9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188" y="6324600"/>
            <a:ext cx="255428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1A07825-DF1A-6903-35ED-0BAEDB6DC388}"/>
              </a:ext>
            </a:extLst>
          </p:cNvPr>
          <p:cNvSpPr/>
          <p:nvPr/>
        </p:nvSpPr>
        <p:spPr bwMode="auto">
          <a:xfrm>
            <a:off x="438150" y="981075"/>
            <a:ext cx="3092450" cy="1722438"/>
          </a:xfrm>
          <a:prstGeom prst="roundRect">
            <a:avLst/>
          </a:prstGeom>
          <a:solidFill>
            <a:srgbClr val="B2B54B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200" b="1" dirty="0">
                <a:latin typeface="Arial" charset="0"/>
              </a:rPr>
              <a:t>Documents for obtaining </a:t>
            </a:r>
          </a:p>
          <a:p>
            <a:pPr marL="171450" indent="-171450" eaLnBrk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Equity </a:t>
            </a:r>
          </a:p>
          <a:p>
            <a:pPr marL="171450" indent="-171450" eaLnBrk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Preference </a:t>
            </a:r>
          </a:p>
          <a:p>
            <a:pPr marL="171450" indent="-171450" eaLnBrk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Debentures &amp; other Securities documents list will be shared with Companies </a:t>
            </a:r>
          </a:p>
          <a:p>
            <a:pPr marL="171450" indent="-171450" eaLnBrk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Kfintech Review the Documents before submitting Depository</a:t>
            </a:r>
            <a:endParaRPr lang="en-IN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E7DE8EA-36AA-18EB-9F3E-1E7B9B1F2C36}"/>
              </a:ext>
            </a:extLst>
          </p:cNvPr>
          <p:cNvSpPr/>
          <p:nvPr/>
        </p:nvSpPr>
        <p:spPr bwMode="auto">
          <a:xfrm>
            <a:off x="4267200" y="1481138"/>
            <a:ext cx="1741488" cy="958850"/>
          </a:xfrm>
          <a:prstGeom prst="rect">
            <a:avLst/>
          </a:prstGeom>
          <a:solidFill>
            <a:srgbClr val="FFFF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400" b="1" dirty="0">
                <a:latin typeface="Arial" charset="0"/>
              </a:rPr>
              <a:t>Depository</a:t>
            </a:r>
            <a:r>
              <a:rPr lang="en-US" dirty="0">
                <a:latin typeface="Arial" charset="0"/>
              </a:rPr>
              <a:t> </a:t>
            </a:r>
          </a:p>
          <a:p>
            <a:pPr marL="285750" indent="-285750" eaLnBrk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NSDL </a:t>
            </a:r>
          </a:p>
          <a:p>
            <a:pPr marL="285750" indent="-285750" eaLnBrk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CDSL </a:t>
            </a:r>
          </a:p>
          <a:p>
            <a:pPr marL="285750" indent="-285750" eaLnBrk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100" dirty="0">
                <a:latin typeface="Calibri" panose="020F0502020204030204" pitchFamily="34" charset="0"/>
                <a:cs typeface="Calibri" panose="020F0502020204030204" pitchFamily="34" charset="0"/>
              </a:rPr>
              <a:t>Both </a:t>
            </a:r>
            <a:endParaRPr lang="en-IN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0D5B7B7-D70B-4BE9-428B-043EF9B1696E}"/>
              </a:ext>
            </a:extLst>
          </p:cNvPr>
          <p:cNvSpPr/>
          <p:nvPr/>
        </p:nvSpPr>
        <p:spPr bwMode="auto">
          <a:xfrm>
            <a:off x="2295525" y="212725"/>
            <a:ext cx="1246188" cy="715963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</a:rPr>
              <a:t>Offer Letter by KFintech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IN" dirty="0">
              <a:latin typeface="Arial" charset="0"/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11D904B8-6C01-C936-6CF1-5EA63C93A160}"/>
              </a:ext>
            </a:extLst>
          </p:cNvPr>
          <p:cNvSpPr/>
          <p:nvPr/>
        </p:nvSpPr>
        <p:spPr bwMode="auto">
          <a:xfrm>
            <a:off x="4516438" y="195263"/>
            <a:ext cx="1327150" cy="8255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100" b="1" dirty="0">
                <a:solidFill>
                  <a:srgbClr val="000000"/>
                </a:solidFill>
                <a:latin typeface="Calibri" panose="020F0502020204030204" pitchFamily="34" charset="0"/>
              </a:rPr>
              <a:t>MOU of</a:t>
            </a: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</a:rPr>
              <a:t>  </a:t>
            </a:r>
            <a:r>
              <a:rPr lang="en-US" altLang="en-US" sz="1100" dirty="0" err="1">
                <a:solidFill>
                  <a:srgbClr val="000000"/>
                </a:solidFill>
                <a:latin typeface="Calibri" panose="020F0502020204030204" pitchFamily="34" charset="0"/>
              </a:rPr>
              <a:t>Kfinech</a:t>
            </a: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</a:rPr>
              <a:t> &amp; Company  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IN" dirty="0">
              <a:latin typeface="Arial" charset="0"/>
            </a:endParaRPr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27D5A2A1-7F00-52A2-9DB8-41AC90E0C7F8}"/>
              </a:ext>
            </a:extLst>
          </p:cNvPr>
          <p:cNvSpPr/>
          <p:nvPr/>
        </p:nvSpPr>
        <p:spPr bwMode="auto">
          <a:xfrm>
            <a:off x="6680200" y="198438"/>
            <a:ext cx="1543050" cy="81915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defRPr/>
            </a:pPr>
            <a:r>
              <a:rPr lang="en-US" altLang="en-US" sz="11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KFintech’s</a:t>
            </a: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Annual Payment (in advance</a:t>
            </a:r>
            <a:endParaRPr lang="en-IN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5AA66D20-BFA3-C4D6-C813-D0CBABC68EDB}"/>
              </a:ext>
            </a:extLst>
          </p:cNvPr>
          <p:cNvCxnSpPr>
            <a:cxnSpLocks/>
            <a:endCxn id="40" idx="2"/>
          </p:cNvCxnSpPr>
          <p:nvPr/>
        </p:nvCxnSpPr>
        <p:spPr bwMode="auto">
          <a:xfrm>
            <a:off x="3548063" y="598488"/>
            <a:ext cx="968375" cy="952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B6BFDF17-E288-6D27-3F84-74A3A0C84E1E}"/>
              </a:ext>
            </a:extLst>
          </p:cNvPr>
          <p:cNvCxnSpPr>
            <a:cxnSpLocks/>
            <a:stCxn id="40" idx="6"/>
            <a:endCxn id="41" idx="2"/>
          </p:cNvCxnSpPr>
          <p:nvPr/>
        </p:nvCxnSpPr>
        <p:spPr bwMode="auto">
          <a:xfrm>
            <a:off x="5843588" y="608013"/>
            <a:ext cx="836612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F8880AC-DF59-445B-BEA7-328A207A8E03}"/>
              </a:ext>
            </a:extLst>
          </p:cNvPr>
          <p:cNvCxnSpPr>
            <a:cxnSpLocks/>
            <a:stCxn id="41" idx="4"/>
          </p:cNvCxnSpPr>
          <p:nvPr/>
        </p:nvCxnSpPr>
        <p:spPr bwMode="auto">
          <a:xfrm>
            <a:off x="7451725" y="1017588"/>
            <a:ext cx="0" cy="366395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F5754CE-E9FE-0FB7-420F-8344898EBB5C}"/>
              </a:ext>
            </a:extLst>
          </p:cNvPr>
          <p:cNvCxnSpPr>
            <a:endCxn id="11" idx="3"/>
          </p:cNvCxnSpPr>
          <p:nvPr/>
        </p:nvCxnSpPr>
        <p:spPr bwMode="auto">
          <a:xfrm flipH="1">
            <a:off x="6008688" y="1960563"/>
            <a:ext cx="144303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FA17108-3D5A-979A-7E56-48EA35DBD0DA}"/>
              </a:ext>
            </a:extLst>
          </p:cNvPr>
          <p:cNvCxnSpPr>
            <a:cxnSpLocks/>
            <a:stCxn id="11" idx="1"/>
            <a:endCxn id="7" idx="3"/>
          </p:cNvCxnSpPr>
          <p:nvPr/>
        </p:nvCxnSpPr>
        <p:spPr bwMode="auto">
          <a:xfrm flipH="1" flipV="1">
            <a:off x="3530600" y="1843088"/>
            <a:ext cx="736600" cy="11747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087" name="Rectangle 54">
            <a:extLst>
              <a:ext uri="{FF2B5EF4-FFF2-40B4-BE49-F238E27FC236}">
                <a16:creationId xmlns:a16="http://schemas.microsoft.com/office/drawing/2014/main" id="{9EBE181F-19A9-85F9-DFB7-3960702F5E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1338" y="2832100"/>
            <a:ext cx="1733550" cy="630238"/>
          </a:xfrm>
          <a:prstGeom prst="rect">
            <a:avLst/>
          </a:prstGeom>
          <a:solidFill>
            <a:srgbClr val="FFFF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</a:pPr>
            <a:r>
              <a:rPr lang="en-US" altLang="en-US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KFINTECH- Agreement /Shareholding Pattern Data/GST information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 sz="1100"/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63326B56-38E4-142B-5CD8-864C7674007C}"/>
              </a:ext>
            </a:extLst>
          </p:cNvPr>
          <p:cNvCxnSpPr>
            <a:endCxn id="3087" idx="3"/>
          </p:cNvCxnSpPr>
          <p:nvPr/>
        </p:nvCxnSpPr>
        <p:spPr bwMode="auto">
          <a:xfrm flipH="1">
            <a:off x="6084888" y="3146425"/>
            <a:ext cx="136683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089" name="Rounded Rectangle 60">
            <a:extLst>
              <a:ext uri="{FF2B5EF4-FFF2-40B4-BE49-F238E27FC236}">
                <a16:creationId xmlns:a16="http://schemas.microsoft.com/office/drawing/2014/main" id="{9C1440B3-0766-E8F9-7528-98937871DE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838" y="2832100"/>
            <a:ext cx="3327400" cy="1303338"/>
          </a:xfrm>
          <a:prstGeom prst="roundRect">
            <a:avLst>
              <a:gd name="adj" fmla="val 16667"/>
            </a:avLst>
          </a:prstGeom>
          <a:solidFill>
            <a:srgbClr val="B2B54B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>
              <a:buFont typeface="Arial" panose="020B0604020202020204" pitchFamily="34" charset="0"/>
              <a:buChar char="•"/>
            </a:pPr>
            <a:r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t>Company to share  GST / Shareholders data/Register Of Members (ROM) details  in prescribed format to KFintech</a:t>
            </a:r>
          </a:p>
          <a:p>
            <a:pPr eaLnBrk="1">
              <a:buFont typeface="Arial" panose="020B0604020202020204" pitchFamily="34" charset="0"/>
              <a:buChar char="•"/>
            </a:pPr>
            <a:r>
              <a:rPr lang="en-US" altLang="en-US" sz="1200">
                <a:solidFill>
                  <a:srgbClr val="000000"/>
                </a:solidFill>
                <a:latin typeface="Calibri" panose="020F0502020204030204" pitchFamily="34" charset="0"/>
              </a:rPr>
              <a:t>Franking and Signing of  KFintech </a:t>
            </a:r>
            <a:r>
              <a:rPr lang="en-US" altLang="en-US" sz="1200" b="1">
                <a:solidFill>
                  <a:srgbClr val="000000"/>
                </a:solidFill>
                <a:latin typeface="Calibri" panose="020F0502020204030204" pitchFamily="34" charset="0"/>
              </a:rPr>
              <a:t>agreement (MOU )</a:t>
            </a:r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5B8B1F76-4CDA-00C7-BCEB-0C6A9A6408D7}"/>
              </a:ext>
            </a:extLst>
          </p:cNvPr>
          <p:cNvCxnSpPr/>
          <p:nvPr/>
        </p:nvCxnSpPr>
        <p:spPr bwMode="auto">
          <a:xfrm flipH="1" flipV="1">
            <a:off x="3800475" y="3182938"/>
            <a:ext cx="530225" cy="3175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091" name="Rounded Rectangle 28">
            <a:extLst>
              <a:ext uri="{FF2B5EF4-FFF2-40B4-BE49-F238E27FC236}">
                <a16:creationId xmlns:a16="http://schemas.microsoft.com/office/drawing/2014/main" id="{4465523E-F589-F0A6-E56B-7F591B88C4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18038" y="3938588"/>
            <a:ext cx="1466850" cy="1487487"/>
          </a:xfrm>
          <a:prstGeom prst="roundRect">
            <a:avLst>
              <a:gd name="adj" fmla="val 50000"/>
            </a:avLst>
          </a:prstGeom>
          <a:solidFill>
            <a:srgbClr val="CCFF66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1">
              <a:lnSpc>
                <a:spcPct val="90000"/>
              </a:lnSpc>
              <a:spcAft>
                <a:spcPts val="475"/>
              </a:spcAft>
            </a:pPr>
            <a:r>
              <a:rPr lang="en-US" altLang="en-US" sz="11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Dematerialisation  &amp; Corporate Action</a:t>
            </a:r>
          </a:p>
          <a:p>
            <a:pPr algn="ctr" eaLnBrk="1">
              <a:lnSpc>
                <a:spcPct val="90000"/>
              </a:lnSpc>
              <a:spcAft>
                <a:spcPts val="475"/>
              </a:spcAft>
            </a:pPr>
            <a:r>
              <a:rPr lang="en-US" altLang="en-US" sz="11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(Process after activation of ISIN)</a:t>
            </a:r>
          </a:p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/>
          </a:p>
        </p:txBody>
      </p:sp>
      <p:sp>
        <p:nvSpPr>
          <p:cNvPr id="3092" name="Rounded Rectangle 30">
            <a:extLst>
              <a:ext uri="{FF2B5EF4-FFF2-40B4-BE49-F238E27FC236}">
                <a16:creationId xmlns:a16="http://schemas.microsoft.com/office/drawing/2014/main" id="{B1B4E9ED-DB43-D124-A9E7-B417FB9F0A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438" y="4437063"/>
            <a:ext cx="3157537" cy="646112"/>
          </a:xfrm>
          <a:prstGeom prst="roundRect">
            <a:avLst>
              <a:gd name="adj" fmla="val 18912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>
              <a:buFont typeface="Arial" panose="020B0604020202020204" pitchFamily="34" charset="0"/>
              <a:buChar char="•"/>
            </a:pPr>
            <a:r>
              <a:rPr lang="en-US" altLang="en-US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Dematerialisaion of shares</a:t>
            </a:r>
          </a:p>
          <a:p>
            <a:pPr eaLnBrk="1">
              <a:buFont typeface="Arial" panose="020B0604020202020204" pitchFamily="34" charset="0"/>
              <a:buChar char="•"/>
            </a:pPr>
            <a:r>
              <a:rPr lang="en-US" altLang="en-US" sz="1100" b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Corporate Action</a:t>
            </a:r>
            <a:r>
              <a:rPr lang="en-US" altLang="en-US" sz="110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for further capital issued (Post ISIN Activation</a:t>
            </a:r>
            <a:endParaRPr lang="en-IN" altLang="en-US" sz="11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093" name="Straight Arrow Connector 32">
            <a:extLst>
              <a:ext uri="{FF2B5EF4-FFF2-40B4-BE49-F238E27FC236}">
                <a16:creationId xmlns:a16="http://schemas.microsoft.com/office/drawing/2014/main" id="{0820C8F3-2A57-E5FE-F7BB-D226F9683F08}"/>
              </a:ext>
            </a:extLst>
          </p:cNvPr>
          <p:cNvCxnSpPr>
            <a:cxnSpLocks noChangeShapeType="1"/>
            <a:stCxn id="3091" idx="1"/>
            <a:endCxn id="3092" idx="3"/>
          </p:cNvCxnSpPr>
          <p:nvPr/>
        </p:nvCxnSpPr>
        <p:spPr bwMode="auto">
          <a:xfrm flipH="1">
            <a:off x="3736975" y="4683125"/>
            <a:ext cx="881063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C0B6AA96-2248-3F88-0C73-85226CAD12DB}"/>
              </a:ext>
            </a:extLst>
          </p:cNvPr>
          <p:cNvCxnSpPr/>
          <p:nvPr/>
        </p:nvCxnSpPr>
        <p:spPr bwMode="auto">
          <a:xfrm flipH="1">
            <a:off x="6084888" y="4681538"/>
            <a:ext cx="1366837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2F71AD54-D273-08A4-F2E0-CA5E503F15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81000"/>
            <a:ext cx="8382000" cy="58197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just" eaLnBrk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100" b="1" u="sng" dirty="0">
                <a:solidFill>
                  <a:srgbClr val="C00000"/>
                </a:solidFill>
                <a:latin typeface="Calibri" charset="0"/>
                <a:cs typeface="+mn-cs"/>
              </a:rPr>
              <a:t>Process flow of ISIN creation &amp; Dematerialization of shares</a:t>
            </a:r>
          </a:p>
          <a:p>
            <a:pPr algn="just" eaLnBrk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b="1" dirty="0">
                <a:solidFill>
                  <a:srgbClr val="0070C0"/>
                </a:solidFill>
                <a:latin typeface="Calibri" charset="0"/>
                <a:cs typeface="+mn-cs"/>
              </a:rPr>
              <a:t>Step-I: </a:t>
            </a:r>
          </a:p>
          <a:p>
            <a:pPr marL="1084263" lvl="2" indent="-169863" algn="just" eaLnBrk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100" dirty="0">
                <a:solidFill>
                  <a:srgbClr val="000000"/>
                </a:solidFill>
                <a:latin typeface="Calibri" charset="0"/>
                <a:cs typeface="Arial" charset="0"/>
              </a:rPr>
              <a:t>Ensure that all the shareholders or shareholders who want to dematerialize their shares are having Demat accounts with the depository for which you are offering to obtain the ISIN. </a:t>
            </a:r>
          </a:p>
          <a:p>
            <a:pPr marL="1084263" lvl="2" indent="-169863" algn="just" eaLnBrk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100" dirty="0">
                <a:solidFill>
                  <a:srgbClr val="000000"/>
                </a:solidFill>
                <a:latin typeface="Calibri" charset="0"/>
                <a:cs typeface="Arial" charset="0"/>
              </a:rPr>
              <a:t>Example : If you obtain an ISIN in CDSL, shareholders need to have Demat Accounts in CDSL. Similarly with NSDL</a:t>
            </a:r>
          </a:p>
          <a:p>
            <a:pPr algn="just" eaLnBrk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b="1" dirty="0">
                <a:solidFill>
                  <a:srgbClr val="0070C0"/>
                </a:solidFill>
                <a:latin typeface="Calibri" charset="0"/>
                <a:cs typeface="+mn-cs"/>
              </a:rPr>
              <a:t>Step-II:</a:t>
            </a:r>
          </a:p>
          <a:p>
            <a:pPr marL="1084263" lvl="2" indent="-169863" algn="just" eaLnBrk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100" dirty="0">
                <a:solidFill>
                  <a:srgbClr val="000000"/>
                </a:solidFill>
                <a:latin typeface="Calibri" charset="0"/>
                <a:cs typeface="Arial" charset="0"/>
              </a:rPr>
              <a:t>Selection of depository (Either NSDL/CDSL) or both depositories for obtaining the (ISIN)</a:t>
            </a:r>
          </a:p>
          <a:p>
            <a:pPr marL="1084263" lvl="2" indent="-169863" algn="just" eaLnBrk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100" dirty="0">
                <a:solidFill>
                  <a:srgbClr val="000000"/>
                </a:solidFill>
                <a:latin typeface="Calibri" charset="0"/>
                <a:cs typeface="Arial" charset="0"/>
              </a:rPr>
              <a:t>Appointment of KFINTECH as RTA</a:t>
            </a:r>
          </a:p>
          <a:p>
            <a:pPr marL="1084263" lvl="2" indent="-169863" algn="just" eaLnBrk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100" dirty="0">
                <a:solidFill>
                  <a:srgbClr val="000000"/>
                </a:solidFill>
                <a:latin typeface="Calibri" charset="0"/>
                <a:cs typeface="Arial" charset="0"/>
              </a:rPr>
              <a:t>Annual Maintenance fee by the company to </a:t>
            </a:r>
            <a:r>
              <a:rPr lang="en-US" sz="1100" b="1" dirty="0">
                <a:solidFill>
                  <a:srgbClr val="000000"/>
                </a:solidFill>
                <a:latin typeface="Calibri" charset="0"/>
                <a:cs typeface="Arial" charset="0"/>
              </a:rPr>
              <a:t>KFINTECH</a:t>
            </a:r>
            <a:r>
              <a:rPr lang="en-US" sz="1100" dirty="0">
                <a:solidFill>
                  <a:srgbClr val="000000"/>
                </a:solidFill>
                <a:latin typeface="Calibri" charset="0"/>
                <a:cs typeface="Arial" charset="0"/>
              </a:rPr>
              <a:t> in advance yearly</a:t>
            </a:r>
          </a:p>
          <a:p>
            <a:pPr marL="1084263" lvl="2" indent="-169863" algn="just" eaLnBrk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100" dirty="0">
                <a:solidFill>
                  <a:srgbClr val="000000"/>
                </a:solidFill>
                <a:latin typeface="Calibri" charset="0"/>
                <a:cs typeface="Arial" charset="0"/>
              </a:rPr>
              <a:t>Admitting the company’s shares with depositories.</a:t>
            </a:r>
          </a:p>
          <a:p>
            <a:pPr algn="just" eaLnBrk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b="1" dirty="0">
                <a:solidFill>
                  <a:srgbClr val="0070C0"/>
                </a:solidFill>
                <a:latin typeface="Calibri" charset="0"/>
                <a:cs typeface="+mn-cs"/>
              </a:rPr>
              <a:t>Step-III:</a:t>
            </a:r>
          </a:p>
          <a:p>
            <a:pPr marL="1084263" lvl="2" indent="-169863" algn="just" eaLnBrk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100" dirty="0">
                <a:solidFill>
                  <a:srgbClr val="000000"/>
                </a:solidFill>
                <a:latin typeface="Calibri" charset="0"/>
                <a:cs typeface="Arial" charset="0"/>
              </a:rPr>
              <a:t>KFintech shall send a soft copy of the agreement to company. Agreement should be Franking by the Company &amp; verified then executed hard copy will be sent to KFintech office</a:t>
            </a:r>
          </a:p>
          <a:p>
            <a:pPr marL="1084263" lvl="2" indent="-169863" algn="just" eaLnBrk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100" dirty="0">
                <a:solidFill>
                  <a:srgbClr val="000000"/>
                </a:solidFill>
                <a:latin typeface="Calibri" charset="0"/>
                <a:cs typeface="Arial" charset="0"/>
              </a:rPr>
              <a:t>Documents will be shared accordingly to the securities i.e., Equity, Preference &amp; Debentures. List of formats will be shared  with Company </a:t>
            </a:r>
          </a:p>
          <a:p>
            <a:pPr eaLnBrk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100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 algn="just" eaLnBrk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600" b="1" dirty="0">
                <a:solidFill>
                  <a:srgbClr val="0070C0"/>
                </a:solidFill>
                <a:latin typeface="Calibri" charset="0"/>
                <a:cs typeface="+mn-cs"/>
              </a:rPr>
              <a:t>Step-IV: </a:t>
            </a:r>
            <a:r>
              <a:rPr lang="en-US" sz="1100" b="1" u="sng" dirty="0">
                <a:solidFill>
                  <a:srgbClr val="C00000"/>
                </a:solidFill>
                <a:latin typeface="Calibri" charset="0"/>
                <a:cs typeface="+mn-cs"/>
              </a:rPr>
              <a:t>Process flow – NSDL/CDSL - Obtaining an ISIN number</a:t>
            </a:r>
          </a:p>
          <a:p>
            <a:pPr eaLnBrk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100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1084263" lvl="2" indent="-169863" algn="just" eaLnBrk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100" dirty="0">
                <a:solidFill>
                  <a:srgbClr val="000000"/>
                </a:solidFill>
                <a:latin typeface="Calibri" charset="0"/>
                <a:cs typeface="Arial" charset="0"/>
              </a:rPr>
              <a:t>Company to share the soft copy formats for prima facie checks. </a:t>
            </a:r>
          </a:p>
          <a:p>
            <a:pPr marL="1084263" lvl="2" indent="-169863" algn="just" eaLnBrk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100" dirty="0">
                <a:solidFill>
                  <a:srgbClr val="000000"/>
                </a:solidFill>
                <a:latin typeface="Calibri" charset="0"/>
                <a:cs typeface="Arial" charset="0"/>
              </a:rPr>
              <a:t>Submission of duly digitally signed Master Creation form (MCF), Signed Tripartite  agreement  &amp; other supporting documents as per  NSDL/CDSL Checklist, .  KFintech shall  upload it to NSDL/CDSL. </a:t>
            </a:r>
          </a:p>
          <a:p>
            <a:pPr marL="1084263" lvl="2" indent="-169863" algn="just" eaLnBrk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100" b="1" u="sng" dirty="0">
                <a:solidFill>
                  <a:srgbClr val="000000"/>
                </a:solidFill>
                <a:latin typeface="Calibri" charset="0"/>
                <a:cs typeface="Arial" charset="0"/>
              </a:rPr>
              <a:t>NSDL Tripartite Agreement:</a:t>
            </a:r>
            <a:r>
              <a:rPr lang="en-US" sz="1100" dirty="0">
                <a:solidFill>
                  <a:srgbClr val="000000"/>
                </a:solidFill>
                <a:latin typeface="Calibri" charset="0"/>
                <a:cs typeface="Arial" charset="0"/>
              </a:rPr>
              <a:t> NSDL only share the Franked/stamped agreements to Clients for digital signature</a:t>
            </a:r>
          </a:p>
          <a:p>
            <a:pPr marL="1084263" lvl="2" indent="-169863" algn="just" eaLnBrk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100" b="1" u="sng" dirty="0">
                <a:solidFill>
                  <a:srgbClr val="000000"/>
                </a:solidFill>
                <a:latin typeface="Calibri" charset="0"/>
                <a:cs typeface="Arial" charset="0"/>
              </a:rPr>
              <a:t>NSDL Tripartite Agreement:</a:t>
            </a:r>
            <a:endParaRPr lang="en-US" sz="1100" dirty="0">
              <a:solidFill>
                <a:srgbClr val="000000"/>
              </a:solidFill>
              <a:latin typeface="Calibri" charset="0"/>
              <a:cs typeface="Arial" charset="0"/>
            </a:endParaRPr>
          </a:p>
          <a:p>
            <a:pPr marL="1084263" lvl="2" indent="-169863" algn="just" eaLnBrk="1">
              <a:buClr>
                <a:srgbClr val="FF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100" b="1" u="sng" dirty="0">
                <a:solidFill>
                  <a:srgbClr val="FF0000"/>
                </a:solidFill>
                <a:latin typeface="Calibri" charset="0"/>
                <a:cs typeface="Arial" charset="0"/>
              </a:rPr>
              <a:t>Depository Fees </a:t>
            </a:r>
            <a:r>
              <a:rPr lang="en-US" sz="1100" dirty="0">
                <a:solidFill>
                  <a:srgbClr val="000000"/>
                </a:solidFill>
                <a:latin typeface="Calibri" charset="0"/>
                <a:cs typeface="Arial" charset="0"/>
              </a:rPr>
              <a:t>:  </a:t>
            </a:r>
          </a:p>
          <a:p>
            <a:pPr marL="1998663" lvl="4" indent="-169863" algn="just" eaLnBrk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100" b="1" u="sng" dirty="0">
                <a:solidFill>
                  <a:srgbClr val="000000"/>
                </a:solidFill>
                <a:latin typeface="Calibri" charset="0"/>
                <a:cs typeface="Arial" charset="0"/>
              </a:rPr>
              <a:t>CDSL fees</a:t>
            </a:r>
            <a:r>
              <a:rPr lang="en-US" sz="1100" dirty="0">
                <a:solidFill>
                  <a:srgbClr val="000000"/>
                </a:solidFill>
                <a:latin typeface="Calibri" charset="0"/>
                <a:cs typeface="Arial" charset="0"/>
              </a:rPr>
              <a:t> need to be paid along with the documentation</a:t>
            </a:r>
          </a:p>
          <a:p>
            <a:pPr marL="1998663" lvl="4" indent="-169863" algn="just" eaLnBrk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100" b="1" u="sng" dirty="0">
                <a:solidFill>
                  <a:srgbClr val="000000"/>
                </a:solidFill>
                <a:latin typeface="Calibri" charset="0"/>
                <a:cs typeface="Arial" charset="0"/>
              </a:rPr>
              <a:t>NSDL fees </a:t>
            </a:r>
            <a:r>
              <a:rPr lang="en-US" sz="1100" dirty="0">
                <a:solidFill>
                  <a:srgbClr val="000000"/>
                </a:solidFill>
                <a:latin typeface="Calibri" charset="0"/>
                <a:cs typeface="Arial" charset="0"/>
              </a:rPr>
              <a:t>need to be paid on receipt of joining email confirmation from NSDL.</a:t>
            </a:r>
          </a:p>
          <a:p>
            <a:pPr marL="1085850" indent="-169863" algn="just" eaLnBrk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100" dirty="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1084263" lvl="2" indent="-169863" algn="just" eaLnBrk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100" b="1" dirty="0">
                <a:solidFill>
                  <a:srgbClr val="000000"/>
                </a:solidFill>
                <a:latin typeface="Calibri" charset="0"/>
                <a:cs typeface="Arial" charset="0"/>
              </a:rPr>
              <a:t>NSDL Document Scrutiny </a:t>
            </a:r>
            <a:r>
              <a:rPr lang="en-US" sz="1100" dirty="0">
                <a:solidFill>
                  <a:srgbClr val="000000"/>
                </a:solidFill>
                <a:latin typeface="Calibri" charset="0"/>
                <a:cs typeface="Arial" charset="0"/>
              </a:rPr>
              <a:t> : </a:t>
            </a:r>
          </a:p>
          <a:p>
            <a:pPr marL="1541463" lvl="3" indent="-169863" algn="just" eaLnBrk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100" dirty="0">
                <a:solidFill>
                  <a:srgbClr val="000000"/>
                </a:solidFill>
                <a:latin typeface="Calibri" charset="0"/>
                <a:cs typeface="Arial" charset="0"/>
              </a:rPr>
              <a:t>If documentation is correct : NSDL shall send  a  joining email to Company &amp; KFintech for confirming the correctness of all the details submitted and provides the list of fees to be paid. </a:t>
            </a:r>
          </a:p>
          <a:p>
            <a:pPr marL="1541463" lvl="3" indent="-169863" algn="just" eaLnBrk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100" dirty="0">
                <a:solidFill>
                  <a:srgbClr val="000000"/>
                </a:solidFill>
                <a:latin typeface="Calibri" charset="0"/>
                <a:cs typeface="Arial" charset="0"/>
              </a:rPr>
              <a:t>Incase of any discrepancies  in documents : NSDL will intimate and requires documents to be submitted with digitally signed. </a:t>
            </a:r>
          </a:p>
        </p:txBody>
      </p:sp>
      <p:sp>
        <p:nvSpPr>
          <p:cNvPr id="4099" name="AutoShape 2">
            <a:extLst>
              <a:ext uri="{FF2B5EF4-FFF2-40B4-BE49-F238E27FC236}">
                <a16:creationId xmlns:a16="http://schemas.microsoft.com/office/drawing/2014/main" id="{BD1DCBDA-41FD-79D9-03DC-05565C75AC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6324600"/>
            <a:ext cx="4076700" cy="304800"/>
          </a:xfrm>
          <a:custGeom>
            <a:avLst/>
            <a:gdLst>
              <a:gd name="T0" fmla="*/ 4076700 w 4076700"/>
              <a:gd name="T1" fmla="*/ 152400 h 304800"/>
              <a:gd name="T2" fmla="*/ 2038350 w 4076700"/>
              <a:gd name="T3" fmla="*/ 304800 h 304800"/>
              <a:gd name="T4" fmla="*/ 0 w 4076700"/>
              <a:gd name="T5" fmla="*/ 152400 h 304800"/>
              <a:gd name="T6" fmla="*/ 2038350 w 4076700"/>
              <a:gd name="T7" fmla="*/ 0 h 304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4076700"/>
              <a:gd name="T13" fmla="*/ 0 h 304800"/>
              <a:gd name="T14" fmla="*/ 4076700 w 4076700"/>
              <a:gd name="T15" fmla="*/ 304800 h 30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76700" h="3048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lnSpc>
                <a:spcPct val="93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lnSpc>
                <a:spcPct val="93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lnSpc>
                <a:spcPct val="93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lnSpc>
                <a:spcPct val="93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r" eaLnBrk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US" altLang="en-US" sz="1000">
                <a:latin typeface="Calibri" panose="020F0502020204030204" pitchFamily="34" charset="0"/>
              </a:rPr>
              <a:t>	</a:t>
            </a:r>
          </a:p>
        </p:txBody>
      </p:sp>
      <p:pic>
        <p:nvPicPr>
          <p:cNvPr id="4100" name="Picture 1">
            <a:extLst>
              <a:ext uri="{FF2B5EF4-FFF2-40B4-BE49-F238E27FC236}">
                <a16:creationId xmlns:a16="http://schemas.microsoft.com/office/drawing/2014/main" id="{C04B77FB-D13D-3C1D-F01E-5CFA254CE3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6324600"/>
            <a:ext cx="2373312" cy="51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>
            <a:extLst>
              <a:ext uri="{FF2B5EF4-FFF2-40B4-BE49-F238E27FC236}">
                <a16:creationId xmlns:a16="http://schemas.microsoft.com/office/drawing/2014/main" id="{5CE31E8F-D68E-FFD2-8A82-60217C56E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533400"/>
            <a:ext cx="8382000" cy="4049713"/>
          </a:xfrm>
          <a:prstGeom prst="rect">
            <a:avLst/>
          </a:prstGeom>
          <a:noFill/>
          <a:ln w="9360" cap="flat">
            <a:solidFill>
              <a:srgbClr val="2DA2BF"/>
            </a:solidFill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marL="171450" eaLnBrk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171450" eaLnBrk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100" b="1" u="sng">
                <a:solidFill>
                  <a:srgbClr val="C00000"/>
                </a:solidFill>
                <a:latin typeface="Calibri" charset="0"/>
                <a:cs typeface="Arial" charset="0"/>
              </a:rPr>
              <a:t>One Time Connectivity fee  &amp; Annual Custody Fee for NSDL / CDSL </a:t>
            </a:r>
          </a:p>
          <a:p>
            <a:pPr marL="171450" eaLnBrk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10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171450" eaLnBrk="1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10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169863" lvl="2" indent="-169863" eaLnBrk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100">
                <a:solidFill>
                  <a:srgbClr val="000000"/>
                </a:solidFill>
                <a:latin typeface="Calibri" charset="0"/>
                <a:cs typeface="Arial" charset="0"/>
              </a:rPr>
              <a:t>An Issuer shall pay an annual custody fee at the rate of Rs. 11 per folio (ISIN position) in </a:t>
            </a:r>
            <a:r>
              <a:rPr lang="en-US" sz="1100" b="1" u="sng">
                <a:solidFill>
                  <a:srgbClr val="FF0000"/>
                </a:solidFill>
                <a:latin typeface="Calibri" charset="0"/>
                <a:cs typeface="Arial" charset="0"/>
              </a:rPr>
              <a:t>NSDL/CDSL, </a:t>
            </a:r>
            <a:r>
              <a:rPr lang="en-US" sz="1100">
                <a:solidFill>
                  <a:srgbClr val="000000"/>
                </a:solidFill>
                <a:latin typeface="Calibri" charset="0"/>
                <a:cs typeface="Arial" charset="0"/>
              </a:rPr>
              <a:t>subject to a minimum amount as mentioned below, plus taxes as applicable</a:t>
            </a:r>
          </a:p>
          <a:p>
            <a:pPr marL="169863" lvl="2" indent="-169863" eaLnBrk="1">
              <a:buClr>
                <a:srgbClr val="000000"/>
              </a:buClr>
              <a:buSzPct val="100000"/>
              <a:buFont typeface="Arial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100">
                <a:solidFill>
                  <a:srgbClr val="000000"/>
                </a:solidFill>
                <a:latin typeface="Calibri" charset="0"/>
                <a:cs typeface="Arial" charset="0"/>
              </a:rPr>
              <a:t>Issuer of unlisted securities shall pay a joining fee of Rs. 15,000 plus taxes and Issuer of listed securities shall pay a joining fee of Rs. 20,000 plus taxes at the applicable rate at the time of joining NSDL, for the purpose of making its shares available for dematerialisation.</a:t>
            </a:r>
          </a:p>
          <a:p>
            <a:pPr eaLnBrk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100">
              <a:solidFill>
                <a:srgbClr val="000000"/>
              </a:solidFill>
              <a:latin typeface="Arial" charset="0"/>
              <a:cs typeface="+mn-cs"/>
            </a:endParaRPr>
          </a:p>
          <a:p>
            <a:pPr eaLnBrk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100">
              <a:solidFill>
                <a:srgbClr val="000000"/>
              </a:solidFill>
              <a:latin typeface="Arial" charset="0"/>
              <a:cs typeface="+mn-cs"/>
            </a:endParaRPr>
          </a:p>
          <a:p>
            <a:pPr eaLnBrk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100">
              <a:solidFill>
                <a:srgbClr val="000000"/>
              </a:solidFill>
              <a:latin typeface="Arial" charset="0"/>
              <a:cs typeface="+mn-cs"/>
            </a:endParaRPr>
          </a:p>
          <a:p>
            <a:pPr eaLnBrk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10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171450" eaLnBrk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10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171450" eaLnBrk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10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171450" eaLnBrk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10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171450" eaLnBrk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10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171450" eaLnBrk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10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171450" eaLnBrk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10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171450" eaLnBrk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10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171450" eaLnBrk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10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171450" eaLnBrk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100">
              <a:solidFill>
                <a:srgbClr val="000000"/>
              </a:solidFill>
              <a:latin typeface="Arial" charset="0"/>
              <a:cs typeface="+mn-cs"/>
            </a:endParaRPr>
          </a:p>
          <a:p>
            <a:pPr marL="171450" eaLnBrk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100">
              <a:solidFill>
                <a:srgbClr val="000000"/>
              </a:solidFill>
              <a:latin typeface="Arial" charset="0"/>
              <a:cs typeface="+mn-cs"/>
            </a:endParaRPr>
          </a:p>
        </p:txBody>
      </p:sp>
      <p:sp>
        <p:nvSpPr>
          <p:cNvPr id="5123" name="AutoShape 2">
            <a:extLst>
              <a:ext uri="{FF2B5EF4-FFF2-40B4-BE49-F238E27FC236}">
                <a16:creationId xmlns:a16="http://schemas.microsoft.com/office/drawing/2014/main" id="{2F0B102C-6FC9-6E0D-4EDB-A5192BE95C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" y="76200"/>
            <a:ext cx="2743200" cy="642938"/>
          </a:xfrm>
          <a:custGeom>
            <a:avLst/>
            <a:gdLst>
              <a:gd name="T0" fmla="*/ 2743200 w 2743200"/>
              <a:gd name="T1" fmla="*/ 321469 h 642938"/>
              <a:gd name="T2" fmla="*/ 1371600 w 2743200"/>
              <a:gd name="T3" fmla="*/ 642938 h 642938"/>
              <a:gd name="T4" fmla="*/ 0 w 2743200"/>
              <a:gd name="T5" fmla="*/ 321469 h 642938"/>
              <a:gd name="T6" fmla="*/ 1371600 w 2743200"/>
              <a:gd name="T7" fmla="*/ 0 h 642938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2743200"/>
              <a:gd name="T13" fmla="*/ 0 h 642938"/>
              <a:gd name="T14" fmla="*/ 2743200 w 2743200"/>
              <a:gd name="T15" fmla="*/ 642938 h 64293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743200" h="642938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lnSpc>
                <a:spcPct val="93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lnSpc>
                <a:spcPct val="93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lnSpc>
                <a:spcPct val="93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eaLnBrk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US" altLang="en-US" sz="1800" b="1" u="sng">
                <a:solidFill>
                  <a:srgbClr val="C00000"/>
                </a:solidFill>
                <a:latin typeface="Calibri" panose="020F0502020204030204" pitchFamily="34" charset="0"/>
              </a:rPr>
              <a:t>FEES @ NSDL and CDSL</a:t>
            </a:r>
          </a:p>
        </p:txBody>
      </p:sp>
      <p:graphicFrame>
        <p:nvGraphicFramePr>
          <p:cNvPr id="6147" name="Group 3">
            <a:extLst>
              <a:ext uri="{FF2B5EF4-FFF2-40B4-BE49-F238E27FC236}">
                <a16:creationId xmlns:a16="http://schemas.microsoft.com/office/drawing/2014/main" id="{8E189336-D260-3FA4-30EA-7225BD6E4D84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2209800"/>
          <a:ext cx="8307388" cy="2409825"/>
        </p:xfrm>
        <a:graphic>
          <a:graphicData uri="http://schemas.openxmlformats.org/drawingml/2006/table">
            <a:tbl>
              <a:tblPr/>
              <a:tblGrid>
                <a:gridCol w="3487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20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0475">
                <a:tc>
                  <a:txBody>
                    <a:bodyPr/>
                    <a:lstStyle/>
                    <a:p>
                      <a:pPr marL="457200" marR="0" lvl="0" indent="0" algn="ctr" defTabSz="457200" rtl="0" eaLnBrk="1" fontAlgn="base" latinLnBrk="0" hangingPunct="0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  <a:cs typeface="Arial" charset="0"/>
                        </a:rPr>
                        <a:t>Issued and Paid up  Capital</a:t>
                      </a:r>
                    </a:p>
                    <a:p>
                      <a:pPr marL="457200" marR="0" lvl="0" indent="0" algn="ctr" defTabSz="457200" rtl="0" eaLnBrk="1" fontAlgn="base" latinLnBrk="0" hangingPunct="0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  <a:cs typeface="Arial" charset="0"/>
                        </a:rPr>
                        <a:t>(No.of Shares*face value)</a:t>
                      </a:r>
                    </a:p>
                  </a:txBody>
                  <a:tcPr marL="9360" marR="9360" marT="45610" marB="4561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  <a:ea typeface="DejaVu Sans" charset="0"/>
                          <a:cs typeface="DejaVu Sans" charset="0"/>
                        </a:rPr>
                        <a:t> One time connectivity for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  <a:ea typeface="DejaVu Sans" charset="0"/>
                          <a:cs typeface="DejaVu Sans" charset="0"/>
                        </a:rPr>
                        <a:t> NSDL/CDSL</a:t>
                      </a:r>
                    </a:p>
                  </a:txBody>
                  <a:tcPr marL="9360" marR="9360" marT="45610" marB="4561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200" b="0" i="0" u="sng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  <a:ea typeface="DejaVu Sans" charset="0"/>
                          <a:cs typeface="DejaVu Sans" charset="0"/>
                        </a:rPr>
                        <a:t>Annual Custody fee for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  <a:ea typeface="DejaVu Sans" charset="0"/>
                          <a:cs typeface="DejaVu Sans" charset="0"/>
                        </a:rPr>
                        <a:t> NSDL/CDSL</a:t>
                      </a:r>
                    </a:p>
                  </a:txBody>
                  <a:tcPr marL="9360" marR="9360" marT="45610" marB="4561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D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30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  <a:ea typeface="DejaVu Sans" charset="0"/>
                          <a:cs typeface="DejaVu Sans" charset="0"/>
                        </a:rPr>
                        <a:t>Up to 2.5 crore      </a:t>
                      </a:r>
                    </a:p>
                  </a:txBody>
                  <a:tcPr marL="9360" marR="9360" marT="45610" marB="4561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DADA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  <a:ea typeface="DejaVu Sans" charset="0"/>
                          <a:cs typeface="DejaVu Sans" charset="0"/>
                        </a:rPr>
                        <a:t>Rs.15,000 + GST (18%)</a:t>
                      </a:r>
                    </a:p>
                  </a:txBody>
                  <a:tcPr marL="9360" marR="9360" marT="45610" marB="4561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  <a:ea typeface="DejaVu Sans" charset="0"/>
                          <a:cs typeface="DejaVu Sans" charset="0"/>
                        </a:rPr>
                        <a:t>Rs.5,000+ GST (18%)</a:t>
                      </a:r>
                    </a:p>
                  </a:txBody>
                  <a:tcPr marL="9360" marR="9360" marT="45610" marB="4561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D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30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  <a:ea typeface="DejaVu Sans" charset="0"/>
                          <a:cs typeface="DejaVu Sans" charset="0"/>
                        </a:rPr>
                        <a:t>Above 2.5 crore and upto 5 crore</a:t>
                      </a:r>
                    </a:p>
                  </a:txBody>
                  <a:tcPr marL="9360" marR="9360" marT="45610" marB="4561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DA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  <a:ea typeface="DejaVu Sans" charset="0"/>
                          <a:cs typeface="DejaVu Sans" charset="0"/>
                        </a:rPr>
                        <a:t>Rs.9,000+ GST (18%)</a:t>
                      </a:r>
                    </a:p>
                  </a:txBody>
                  <a:tcPr marL="9360" marR="9360" marT="45610" marB="4561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D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30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  <a:ea typeface="DejaVu Sans" charset="0"/>
                          <a:cs typeface="DejaVu Sans" charset="0"/>
                        </a:rPr>
                        <a:t>Above 5 crore and upto 10 crore</a:t>
                      </a:r>
                    </a:p>
                  </a:txBody>
                  <a:tcPr marL="9360" marR="9360" marT="45610" marB="4561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DA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  <a:ea typeface="DejaVu Sans" charset="0"/>
                          <a:cs typeface="DejaVu Sans" charset="0"/>
                        </a:rPr>
                        <a:t>Rs.22,500+ GST (18%)</a:t>
                      </a:r>
                    </a:p>
                  </a:txBody>
                  <a:tcPr marL="9360" marR="9360" marT="45610" marB="4561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D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30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  <a:ea typeface="DejaVu Sans" charset="0"/>
                          <a:cs typeface="DejaVu Sans" charset="0"/>
                        </a:rPr>
                        <a:t>Above 10 crore and upto 20 crore</a:t>
                      </a:r>
                    </a:p>
                  </a:txBody>
                  <a:tcPr marL="9360" marR="9360" marT="45610" marB="4561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DA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  <a:ea typeface="DejaVu Sans" charset="0"/>
                          <a:cs typeface="DejaVu Sans" charset="0"/>
                        </a:rPr>
                        <a:t>Rs.45,000+ GST (18%)</a:t>
                      </a:r>
                    </a:p>
                  </a:txBody>
                  <a:tcPr marL="9360" marR="9360" marT="45610" marB="4561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D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30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charset="0"/>
                          <a:ea typeface="DejaVu Sans" charset="0"/>
                          <a:cs typeface="DejaVu Sans" charset="0"/>
                        </a:rPr>
                        <a:t>Above 20 crore</a:t>
                      </a:r>
                    </a:p>
                  </a:txBody>
                  <a:tcPr marL="9360" marR="9360" marT="45610" marB="4561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DADA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Lucida Sans Unicode" charset="0"/>
                          <a:ea typeface="DejaVu Sans" charset="0"/>
                          <a:cs typeface="DejaVu Sans" charset="0"/>
                        </a:rPr>
                        <a:t>Rs.75,000+ GST (18%)</a:t>
                      </a:r>
                    </a:p>
                  </a:txBody>
                  <a:tcPr marL="9360" marR="9360" marT="45610" marB="4561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DA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7813">
                <a:tc gridSpan="3">
                  <a:txBody>
                    <a:bodyPr/>
                    <a:lstStyle/>
                    <a:p>
                      <a:pPr marL="169863" marR="0" lvl="0" indent="-169863" algn="l" defTabSz="457200" rtl="0" eaLnBrk="1" fontAlgn="base" latinLnBrk="0" hangingPunct="0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 typeface="Arial" charset="0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Sans Unicode" charset="0"/>
                          <a:ea typeface="DejaVu Sans" charset="0"/>
                          <a:cs typeface="DejaVu Sans" charset="0"/>
                        </a:rPr>
                        <a:t>Annual Custody Fee at the rate of Rs.11/- per folio (ISIN position) subject to a minimum amount as mentioned above.</a:t>
                      </a:r>
                    </a:p>
                    <a:p>
                      <a:pPr marL="169863" marR="0" lvl="1" indent="-169863" algn="l" defTabSz="457200" rtl="0" eaLnBrk="1" fontAlgn="base" latinLnBrk="0" hangingPunct="0">
                        <a:lnSpc>
                          <a:spcPct val="98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Pct val="100000"/>
                        <a:buFont typeface="Arial" charset="0"/>
                        <a:buChar char="•"/>
                        <a:tabLst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r>
                        <a:rPr kumimoji="0" lang="en-US" sz="11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Lucida Sans Unicode" charset="0"/>
                          <a:cs typeface="Arial" charset="0"/>
                        </a:rPr>
                        <a:t>Security Deposit (2 years of applicable Annual Custody Fees) – applicable for only Unlisted Public Limited Companies</a:t>
                      </a:r>
                    </a:p>
                  </a:txBody>
                  <a:tcPr marL="9360" marR="9360" marT="45610" marB="45610" horzOverflow="overflow">
                    <a:lnL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ADA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156" name="AutoShape 63">
            <a:extLst>
              <a:ext uri="{FF2B5EF4-FFF2-40B4-BE49-F238E27FC236}">
                <a16:creationId xmlns:a16="http://schemas.microsoft.com/office/drawing/2014/main" id="{A9984CF4-3C28-1B9D-548C-0909649B0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6324600"/>
            <a:ext cx="4076700" cy="304800"/>
          </a:xfrm>
          <a:custGeom>
            <a:avLst/>
            <a:gdLst>
              <a:gd name="T0" fmla="*/ 4076700 w 4076700"/>
              <a:gd name="T1" fmla="*/ 152400 h 304800"/>
              <a:gd name="T2" fmla="*/ 2038350 w 4076700"/>
              <a:gd name="T3" fmla="*/ 304800 h 304800"/>
              <a:gd name="T4" fmla="*/ 0 w 4076700"/>
              <a:gd name="T5" fmla="*/ 152400 h 304800"/>
              <a:gd name="T6" fmla="*/ 2038350 w 4076700"/>
              <a:gd name="T7" fmla="*/ 0 h 3048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0 w 4076700"/>
              <a:gd name="T13" fmla="*/ 0 h 304800"/>
              <a:gd name="T14" fmla="*/ 4076700 w 4076700"/>
              <a:gd name="T15" fmla="*/ 304800 h 3048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076700" h="3048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lnSpc>
                <a:spcPct val="93000"/>
              </a:lnSpc>
              <a:spcBef>
                <a:spcPts val="14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1pPr>
            <a:lvl2pPr>
              <a:lnSpc>
                <a:spcPct val="93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2pPr>
            <a:lvl3pPr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3pPr>
            <a:lvl4pPr>
              <a:lnSpc>
                <a:spcPct val="93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4pPr>
            <a:lvl5pPr>
              <a:lnSpc>
                <a:spcPct val="93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DejaVu Sans" charset="0"/>
              </a:defRPr>
            </a:lvl9pPr>
          </a:lstStyle>
          <a:p>
            <a:pPr algn="r" eaLnBrk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US" altLang="en-US" sz="1000">
                <a:latin typeface="Calibri" panose="020F0502020204030204" pitchFamily="34" charset="0"/>
              </a:rPr>
              <a:t>	</a:t>
            </a:r>
          </a:p>
        </p:txBody>
      </p:sp>
      <p:pic>
        <p:nvPicPr>
          <p:cNvPr id="5157" name="Picture 1">
            <a:extLst>
              <a:ext uri="{FF2B5EF4-FFF2-40B4-BE49-F238E27FC236}">
                <a16:creationId xmlns:a16="http://schemas.microsoft.com/office/drawing/2014/main" id="{6DD1347C-FE63-F895-A4FB-A2A11A14A4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1913" y="6073775"/>
            <a:ext cx="2503487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0" descr="BG -Email-01.jpg">
            <a:extLst>
              <a:ext uri="{FF2B5EF4-FFF2-40B4-BE49-F238E27FC236}">
                <a16:creationId xmlns:a16="http://schemas.microsoft.com/office/drawing/2014/main" id="{02B06ACB-1FC7-232A-C8F2-AC0F497077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6613"/>
            <a:ext cx="9144000" cy="602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B66378D-5FE3-9827-F864-9887C312FE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738" y="393700"/>
            <a:ext cx="5470525" cy="374650"/>
          </a:xfrm>
        </p:spPr>
        <p:txBody>
          <a:bodyPr>
            <a:normAutofit fontScale="90000"/>
          </a:bodyPr>
          <a:lstStyle/>
          <a:p>
            <a:pPr>
              <a:buFont typeface="Times New Roman" pitchFamily="16" charset="0"/>
              <a:buNone/>
              <a:defRPr/>
            </a:pPr>
            <a:r>
              <a:rPr lang="en-US" dirty="0"/>
              <a:t>    </a:t>
            </a:r>
            <a:endParaRPr lang="en-IN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388BA52-7550-1D46-B7C5-051AD99B21D2}"/>
              </a:ext>
            </a:extLst>
          </p:cNvPr>
          <p:cNvSpPr/>
          <p:nvPr/>
        </p:nvSpPr>
        <p:spPr>
          <a:xfrm>
            <a:off x="7323138" y="6311900"/>
            <a:ext cx="915987" cy="3413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0123" tIns="55062" rIns="110123" bIns="55062" anchor="ctr"/>
          <a:lstStyle/>
          <a:p>
            <a:pPr algn="ctr" defTabSz="888065">
              <a:defRPr/>
            </a:pPr>
            <a:endParaRPr lang="en-IN" sz="1748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3D4763-D5FD-9D13-BE90-5D44D3726DC0}"/>
              </a:ext>
            </a:extLst>
          </p:cNvPr>
          <p:cNvSpPr/>
          <p:nvPr/>
        </p:nvSpPr>
        <p:spPr>
          <a:xfrm>
            <a:off x="1116013" y="3213100"/>
            <a:ext cx="4129087" cy="482600"/>
          </a:xfrm>
          <a:prstGeom prst="rect">
            <a:avLst/>
          </a:prstGeom>
        </p:spPr>
        <p:txBody>
          <a:bodyPr lIns="110123" tIns="55062" rIns="110123" bIns="55062">
            <a:spAutoFit/>
          </a:bodyPr>
          <a:lstStyle/>
          <a:p>
            <a:pPr defTabSz="888065">
              <a:lnSpc>
                <a:spcPts val="2890"/>
              </a:lnSpc>
              <a:defRPr/>
            </a:pPr>
            <a:r>
              <a:rPr lang="en-IN" sz="4370" dirty="0">
                <a:solidFill>
                  <a:srgbClr val="4472C4">
                    <a:lumMod val="75000"/>
                  </a:srgbClr>
                </a:solidFill>
                <a:latin typeface="Arial Black" pitchFamily="34" charset="0"/>
              </a:rPr>
              <a:t>THANK YOU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61861B7-1FC1-11A8-F100-7C35D37AB121}"/>
              </a:ext>
            </a:extLst>
          </p:cNvPr>
          <p:cNvCxnSpPr/>
          <p:nvPr/>
        </p:nvCxnSpPr>
        <p:spPr>
          <a:xfrm>
            <a:off x="690563" y="3813175"/>
            <a:ext cx="4554537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F6A8E149-80B4-F2A4-BC89-DBBBD2A4F5D3}"/>
              </a:ext>
            </a:extLst>
          </p:cNvPr>
          <p:cNvSpPr txBox="1"/>
          <p:nvPr/>
        </p:nvSpPr>
        <p:spPr>
          <a:xfrm>
            <a:off x="782638" y="6140450"/>
            <a:ext cx="1085850" cy="469900"/>
          </a:xfrm>
          <a:prstGeom prst="rect">
            <a:avLst/>
          </a:prstGeom>
          <a:noFill/>
        </p:spPr>
        <p:txBody>
          <a:bodyPr lIns="110123" tIns="55062" rIns="110123" bIns="55062">
            <a:spAutoFit/>
          </a:bodyPr>
          <a:lstStyle/>
          <a:p>
            <a:pPr defTabSz="888065">
              <a:defRPr/>
            </a:pPr>
            <a:r>
              <a:rPr lang="en-US" sz="1748" b="1" kern="0" baseline="-3000" dirty="0">
                <a:solidFill>
                  <a:sysClr val="windowText" lastClr="000000"/>
                </a:solidFill>
                <a:ea typeface="Tahoma" pitchFamily="34" charset="0"/>
                <a:cs typeface="Arial" pitchFamily="34" charset="0"/>
              </a:rPr>
              <a:t>Follow us on</a:t>
            </a:r>
            <a:endParaRPr lang="en-IN" sz="1748" b="1" kern="0" baseline="-3000" dirty="0">
              <a:solidFill>
                <a:sysClr val="windowText" lastClr="000000"/>
              </a:solidFill>
              <a:ea typeface="Tahoma" pitchFamily="34" charset="0"/>
              <a:cs typeface="Arial" pitchFamily="34" charset="0"/>
            </a:endParaRPr>
          </a:p>
        </p:txBody>
      </p:sp>
      <p:pic>
        <p:nvPicPr>
          <p:cNvPr id="6152" name="Picture 8">
            <a:extLst>
              <a:ext uri="{FF2B5EF4-FFF2-40B4-BE49-F238E27FC236}">
                <a16:creationId xmlns:a16="http://schemas.microsoft.com/office/drawing/2014/main" id="{B02383FD-92B9-8914-AA3E-0E796BDC8B5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4513" y="6121400"/>
            <a:ext cx="1557337" cy="38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2110</TotalTime>
  <Words>709</Words>
  <Application>Microsoft Office PowerPoint</Application>
  <PresentationFormat>On-screen Show (4:3)</PresentationFormat>
  <Paragraphs>91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DejaVu Sans</vt:lpstr>
      <vt:lpstr>Times New Roman</vt:lpstr>
      <vt:lpstr>Calibri</vt:lpstr>
      <vt:lpstr>Lucida Sans Unicode</vt:lpstr>
      <vt:lpstr>Arial Black</vt:lpstr>
      <vt:lpstr>Tahoma</vt:lpstr>
      <vt:lpstr>Office Theme</vt:lpstr>
      <vt:lpstr>PowerPoint Presentation</vt:lpstr>
      <vt:lpstr>PowerPoint Presentation</vt:lpstr>
      <vt:lpstr>PowerPoint Presentation</vt:lpstr>
      <vt:lpstr>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Raju Mulkala</dc:creator>
  <cp:lastModifiedBy>Sreejith M.</cp:lastModifiedBy>
  <cp:revision>196</cp:revision>
  <cp:lastPrinted>2018-09-27T06:33:00Z</cp:lastPrinted>
  <dcterms:created xsi:type="dcterms:W3CDTF">2018-03-01T12:39:21Z</dcterms:created>
  <dcterms:modified xsi:type="dcterms:W3CDTF">2023-04-17T14:07:54Z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</Properties>
</file>